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Dosis"/>
      <p:regular r:id="rId22"/>
      <p:bold r:id="rId23"/>
    </p:embeddedFont>
    <p:embeddedFont>
      <p:font typeface="Roboto Black"/>
      <p:bold r:id="rId24"/>
      <p:boldItalic r:id="rId25"/>
    </p:embeddedFont>
    <p:embeddedFont>
      <p:font typeface="Roboto Thin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D4F0AA-951E-4B5E-B052-5D99D39DAB5A}">
  <a:tblStyle styleId="{B8D4F0AA-951E-4B5E-B052-5D99D39DAB5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Dosis-regular.fntdata"/><Relationship Id="rId21" Type="http://schemas.openxmlformats.org/officeDocument/2006/relationships/slide" Target="slides/slide13.xml"/><Relationship Id="rId24" Type="http://schemas.openxmlformats.org/officeDocument/2006/relationships/font" Target="fonts/RobotoBlack-bold.fntdata"/><Relationship Id="rId23" Type="http://schemas.openxmlformats.org/officeDocument/2006/relationships/font" Target="fonts/Dosi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obotoThin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Thin-bold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3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2.xml"/><Relationship Id="rId32" Type="http://schemas.openxmlformats.org/officeDocument/2006/relationships/font" Target="fonts/Roboto-italic.fntdata"/><Relationship Id="rId13" Type="http://schemas.openxmlformats.org/officeDocument/2006/relationships/slide" Target="slides/slide5.xml"/><Relationship Id="rId35" Type="http://schemas.openxmlformats.org/officeDocument/2006/relationships/font" Target="fonts/Oswald-bold.fntdata"/><Relationship Id="rId12" Type="http://schemas.openxmlformats.org/officeDocument/2006/relationships/slide" Target="slides/slide4.xml"/><Relationship Id="rId34" Type="http://schemas.openxmlformats.org/officeDocument/2006/relationships/font" Target="fonts/Oswald-regular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975d591a7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1975d591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a1312bb1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1a1312bb1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975d591a7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1975d591a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975d591a7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1975d591a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a1312bb1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1a1312bb1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a1312bb1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1a1312bb1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a1312bb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1a1312bb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9526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69021" y="19831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469011" y="28146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469031" y="4578285"/>
            <a:ext cx="1792609" cy="19645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b="0" i="0" sz="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">
    <p:bg>
      <p:bgPr>
        <a:solidFill>
          <a:srgbClr val="29526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Google Shape;61;p16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" name="Google Shape;62;p16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b="0" i="0" sz="2400" u="none" cap="none" strike="noStrik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Google Shape;63;p1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CUSTOM_6">
    <p:bg>
      <p:bgPr>
        <a:solidFill>
          <a:srgbClr val="6AB1D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469021" y="1906900"/>
            <a:ext cx="8171820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469011" y="2738475"/>
            <a:ext cx="8171820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Slide">
  <p:cSld name="CUSTOM_7">
    <p:bg>
      <p:bgPr>
        <a:solidFill>
          <a:srgbClr val="E6E7E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469021" y="19069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469011" y="27384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 Slide">
  <p:cSld name="CUSTOM_1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469025" y="1767264"/>
            <a:ext cx="7697398" cy="216065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b="0" i="0" sz="3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469031" y="1063194"/>
            <a:ext cx="785826" cy="35498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1">
  <p:cSld name="CUSTOM_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Google Shape;75;p2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20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b="0" i="0" sz="24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Google Shape;77;p20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">
  <p:cSld name="CUSTOM_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469025" y="2543425"/>
            <a:ext cx="8210374" cy="216632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21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 - Andy">
  <p:cSld name="CUSTOM_8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Column">
  <p:cSld name="CUSTOM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469025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Google Shape;88;p23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23"/>
          <p:cNvSpPr/>
          <p:nvPr/>
        </p:nvSpPr>
        <p:spPr>
          <a:xfrm>
            <a:off x="469003" y="489950"/>
            <a:ext cx="3541048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23"/>
          <p:cNvSpPr/>
          <p:nvPr/>
        </p:nvSpPr>
        <p:spPr>
          <a:xfrm>
            <a:off x="4841000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23"/>
          <p:cNvSpPr/>
          <p:nvPr/>
        </p:nvSpPr>
        <p:spPr>
          <a:xfrm>
            <a:off x="4841000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Google Shape;92;p23"/>
          <p:cNvSpPr/>
          <p:nvPr/>
        </p:nvSpPr>
        <p:spPr>
          <a:xfrm>
            <a:off x="469025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lumn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/>
        </p:nvSpPr>
        <p:spPr>
          <a:xfrm>
            <a:off x="469025" y="1083775"/>
            <a:ext cx="818472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469025" y="3269525"/>
            <a:ext cx="246012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Google Shape;96;p24"/>
          <p:cNvSpPr/>
          <p:nvPr/>
        </p:nvSpPr>
        <p:spPr>
          <a:xfrm>
            <a:off x="469031" y="2466975"/>
            <a:ext cx="246012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3345275" y="3261725"/>
            <a:ext cx="2458992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24"/>
          <p:cNvSpPr/>
          <p:nvPr/>
        </p:nvSpPr>
        <p:spPr>
          <a:xfrm>
            <a:off x="3345273" y="2463626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Google Shape;99;p24"/>
          <p:cNvSpPr/>
          <p:nvPr/>
        </p:nvSpPr>
        <p:spPr>
          <a:xfrm>
            <a:off x="6193600" y="3261725"/>
            <a:ext cx="2460126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4"/>
          <p:cNvSpPr/>
          <p:nvPr/>
        </p:nvSpPr>
        <p:spPr>
          <a:xfrm>
            <a:off x="6220375" y="2460275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469007" y="489950"/>
            <a:ext cx="3036225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Column">
  <p:cSld name="CUSTOM_2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536150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536150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25"/>
          <p:cNvSpPr/>
          <p:nvPr/>
        </p:nvSpPr>
        <p:spPr>
          <a:xfrm>
            <a:off x="26196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8" name="Google Shape;108;p25"/>
          <p:cNvSpPr/>
          <p:nvPr/>
        </p:nvSpPr>
        <p:spPr>
          <a:xfrm>
            <a:off x="26196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71802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Google Shape;110;p25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1" name="Google Shape;111;p25"/>
          <p:cNvSpPr/>
          <p:nvPr/>
        </p:nvSpPr>
        <p:spPr>
          <a:xfrm>
            <a:off x="471802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68163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Google Shape;113;p25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25"/>
          <p:cNvSpPr/>
          <p:nvPr/>
        </p:nvSpPr>
        <p:spPr>
          <a:xfrm>
            <a:off x="68163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/>
          <p:nvPr/>
        </p:nvSpPr>
        <p:spPr>
          <a:xfrm>
            <a:off x="536150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536150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Google Shape;118;p25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9" name="Google Shape;119;p25"/>
          <p:cNvSpPr/>
          <p:nvPr/>
        </p:nvSpPr>
        <p:spPr>
          <a:xfrm>
            <a:off x="26196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Google Shape;120;p25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1" name="Google Shape;121;p25"/>
          <p:cNvSpPr/>
          <p:nvPr/>
        </p:nvSpPr>
        <p:spPr>
          <a:xfrm>
            <a:off x="26196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71802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4" name="Google Shape;124;p25"/>
          <p:cNvSpPr/>
          <p:nvPr/>
        </p:nvSpPr>
        <p:spPr>
          <a:xfrm>
            <a:off x="471802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68163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Google Shape;126;p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7" name="Google Shape;127;p25"/>
          <p:cNvSpPr/>
          <p:nvPr/>
        </p:nvSpPr>
        <p:spPr>
          <a:xfrm>
            <a:off x="68163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5361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26196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8014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47179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2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25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8" name="Google Shape;138;p25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Slide">
  <p:cSld name="CUSTOM_1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457359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857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Google Shape;143;p26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4" name="Google Shape;144;p26"/>
          <p:cNvSpPr/>
          <p:nvPr/>
        </p:nvSpPr>
        <p:spPr>
          <a:xfrm>
            <a:off x="6415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33547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483123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Google Shape;148;p26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9" name="Google Shape;149;p26"/>
          <p:cNvSpPr/>
          <p:nvPr/>
        </p:nvSpPr>
        <p:spPr>
          <a:xfrm>
            <a:off x="35389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62521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3805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Google Shape;153;p26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4" name="Google Shape;154;p26"/>
          <p:cNvSpPr/>
          <p:nvPr/>
        </p:nvSpPr>
        <p:spPr>
          <a:xfrm>
            <a:off x="6436332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-Image Normal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b="0" i="0" sz="28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486668" y="359490"/>
            <a:ext cx="2423304" cy="22770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86668" y="4452635"/>
            <a:ext cx="3240378" cy="333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Image Slide">
  <p:cSld name="CUSTOM_1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632594" y="4102372"/>
            <a:ext cx="2438905" cy="33372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40407" y="705146"/>
            <a:ext cx="2423304" cy="15961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4874790" y="4103488"/>
            <a:ext cx="2438905" cy="3348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882604" y="707379"/>
            <a:ext cx="2423304" cy="158483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CUSTOM_1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CUSTOM_1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 Slide">
  <p:cSld name="CUSTOM_17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b="0" i="0" sz="2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white">
  <p:cSld name="CUSTOM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blue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">
  <p:cSld name="CUSTOM_18">
    <p:bg>
      <p:bgPr>
        <a:solidFill>
          <a:srgbClr val="29526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/>
          <p:nvPr/>
        </p:nvSpPr>
        <p:spPr>
          <a:xfrm>
            <a:off x="469021" y="2179413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2676525" y="3243775"/>
            <a:ext cx="3790948" cy="6615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2676525" y="4634425"/>
            <a:ext cx="3790948" cy="3472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b="0" i="0" lang="en" sz="1200" u="none" cap="none" strike="noStrik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n" sz="1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2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5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Google Shape;197;p35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5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Google Shape;199;p35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Google Shape;201;p35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5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Google Shape;204;p35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Google Shape;206;p35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5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5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5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Google Shape;212;p35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35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35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Google Shape;216;p35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35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Google Shape;218;p35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35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0" name="Google Shape;220;p3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35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2" name="Google Shape;222;p35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" name="Google Shape;233;p35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b="0" i="0" sz="11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b="0" i="0" sz="11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b="0" i="0" sz="1100" u="none" cap="none" strike="noStrik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35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0" name="Google Shape;240;p3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1" name="Google Shape;241;p35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2" name="Google Shape;242;p35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" name="Google Shape;276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26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466813" y="2613050"/>
            <a:ext cx="8210374" cy="156146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4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Q1 Churn Rates</a:t>
            </a:r>
            <a:endParaRPr b="0" i="0" sz="21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Gabriel Molina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March 14, 2022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93" name="Google Shape;293;p48"/>
          <p:cNvSpPr txBox="1"/>
          <p:nvPr/>
        </p:nvSpPr>
        <p:spPr>
          <a:xfrm>
            <a:off x="576075" y="337425"/>
            <a:ext cx="36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CODEFLIX</a:t>
            </a:r>
            <a:endParaRPr b="1"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0"/>
          </a:srgbClr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Observations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8"/>
          <p:cNvSpPr txBox="1"/>
          <p:nvPr/>
        </p:nvSpPr>
        <p:spPr>
          <a:xfrm>
            <a:off x="4509700" y="1048925"/>
            <a:ext cx="4323000" cy="3847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our final results, we can make some immediate observations: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churn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for segment 30 is significantly lower than that for segment 87.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There is a general trend of increasing churn, particularly in segment 87.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63" name="Google Shape;363;p58"/>
          <p:cNvGraphicFramePr/>
          <p:nvPr/>
        </p:nvGraphicFramePr>
        <p:xfrm>
          <a:off x="311700" y="10489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{B8D4F0AA-951E-4B5E-B052-5D99D39DAB5A}</a:tableStyleId>
              </a:tblPr>
              <a:tblGrid>
                <a:gridCol w="1290825"/>
                <a:gridCol w="1408900"/>
                <a:gridCol w="1408900"/>
              </a:tblGrid>
              <a:tr h="35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Month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Churn - 87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Churn - 30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January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25.2%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7.6%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February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32.0%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7.3%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March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48.6%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11.7%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64" name="Google Shape;364;p5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11525"/>
            <a:ext cx="4108626" cy="25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Takeaways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59"/>
          <p:cNvSpPr txBox="1"/>
          <p:nvPr/>
        </p:nvSpPr>
        <p:spPr>
          <a:xfrm>
            <a:off x="4509700" y="1048925"/>
            <a:ext cx="4323000" cy="3847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714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have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qualify our analysis with the fact that we only have data for three months. A longer time period will allow us to make more accurate predictions.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that in mind, we must note: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Segment 87’s churn is both higher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increasing faster than segment 30. We need to find out why these customers in particular are leaving.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could implement an exit survey for leaving customers to let us know why.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1" name="Google Shape;371;p59"/>
          <p:cNvGraphicFramePr/>
          <p:nvPr/>
        </p:nvGraphicFramePr>
        <p:xfrm>
          <a:off x="311700" y="10489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{B8D4F0AA-951E-4B5E-B052-5D99D39DAB5A}</a:tableStyleId>
              </a:tblPr>
              <a:tblGrid>
                <a:gridCol w="1290825"/>
                <a:gridCol w="1408900"/>
                <a:gridCol w="1408900"/>
              </a:tblGrid>
              <a:tr h="35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Month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Churn - 87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Churn - 30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January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25.2%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7.6%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February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32.0%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7.3%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March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48.6%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11.7%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72" name="Google Shape;372;p5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11525"/>
            <a:ext cx="4108626" cy="25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269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/>
          <p:nvPr/>
        </p:nvSpPr>
        <p:spPr>
          <a:xfrm>
            <a:off x="1273513" y="1791013"/>
            <a:ext cx="6596983" cy="156146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“Make your product easier to buy than your competition, or you will find your customers buying from them, not you.”</a:t>
            </a:r>
            <a:endParaRPr sz="19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– Mark Cuban</a:t>
            </a:r>
            <a:endParaRPr b="0" i="0" sz="1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78" name="Google Shape;378;p60" title="warbyparker"/>
          <p:cNvPicPr preferRelativeResize="0"/>
          <p:nvPr/>
        </p:nvPicPr>
        <p:blipFill rotWithShape="1">
          <a:blip r:embed="rId3">
            <a:alphaModFix/>
          </a:blip>
          <a:srcRect b="41903" l="10822" r="8107" t="41207"/>
          <a:stretch/>
        </p:blipFill>
        <p:spPr>
          <a:xfrm>
            <a:off x="466825" y="244725"/>
            <a:ext cx="2669775" cy="5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95269"/>
                </a:solidFill>
              </a:rPr>
              <a:t>We will cover: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 Questions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Query Structure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2"/>
          </a:srgbClr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Research 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Do We Want to Know?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177975" y="1048925"/>
            <a:ext cx="7094400" cy="3501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Four months into the life of the company, we want to analyze our progress!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Specifically, we want to compare two segments of users, each acquired through a different channel: segments 87 and 30.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will do this by calculating the respective churn rates for each month of Q1.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 u="sng">
                <a:latin typeface="Roboto"/>
                <a:ea typeface="Roboto"/>
                <a:cs typeface="Roboto"/>
                <a:sym typeface="Roboto"/>
              </a:rPr>
              <a:t>Churn Rate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= Cancellations / Total Users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Investopedia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churn is a useful metric because it “provides clarity on how well the business is retaining customers, which is a reflection on the quality of the service the business is providing, as well as its usefulness.”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0"/>
          </a:srgbClr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/>
        </p:nvSpPr>
        <p:spPr>
          <a:xfrm>
            <a:off x="277825" y="0"/>
            <a:ext cx="5593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Query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75" y="1531576"/>
            <a:ext cx="2642683" cy="30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875" y="1531550"/>
            <a:ext cx="2968174" cy="336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75" y="1531565"/>
            <a:ext cx="2968174" cy="336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3"/>
          <p:cNvPicPr preferRelativeResize="0"/>
          <p:nvPr/>
        </p:nvPicPr>
        <p:blipFill rotWithShape="1">
          <a:blip r:embed="rId3">
            <a:alphaModFix/>
          </a:blip>
          <a:srcRect b="3143" l="0" r="0" t="3012"/>
          <a:stretch/>
        </p:blipFill>
        <p:spPr>
          <a:xfrm>
            <a:off x="1377475" y="3123302"/>
            <a:ext cx="3307600" cy="7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3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Overall Structure, </a:t>
            </a:r>
            <a:r>
              <a:rPr b="1" i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months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i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cross_join</a:t>
            </a:r>
            <a:endParaRPr b="1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53"/>
          <p:cNvSpPr txBox="1"/>
          <p:nvPr/>
        </p:nvSpPr>
        <p:spPr>
          <a:xfrm>
            <a:off x="6040375" y="1084500"/>
            <a:ext cx="3009600" cy="3786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'2017-01-01' as first_day,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'2017-01-31' as last_day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'2017-02-01' as first_day,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'2017-02-28' as last_day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'2017-03-01' as first_day,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'2017-03-31' as last_day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cross_join AS 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53"/>
          <p:cNvSpPr txBox="1"/>
          <p:nvPr/>
        </p:nvSpPr>
        <p:spPr>
          <a:xfrm>
            <a:off x="177975" y="1084500"/>
            <a:ext cx="5706600" cy="1962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majority of our query uses a WITH statement to create temporary tables. They build off of one another until we can select for our final churn calculation.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Our first temporary table,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months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contains the first and last day of each month in Q1, 2017.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Our second temporary table,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combines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months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475" y="3922025"/>
            <a:ext cx="3307601" cy="11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endParaRPr b="1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4"/>
          <p:cNvSpPr txBox="1"/>
          <p:nvPr/>
        </p:nvSpPr>
        <p:spPr>
          <a:xfrm>
            <a:off x="6040375" y="585050"/>
            <a:ext cx="3009600" cy="442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id, first_day AS 'month',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WHEN subscription_start &lt; first_day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AND (subscription_end &gt; first_day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OR subscription_end IS NULL)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AND segment = 87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THEN 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END AS is_active_87,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WHEN subscription_start &lt; first_day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AND (subscription_end &gt; first_day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  OR subscription_end IS NULL)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AND segment = 30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THEN 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END AS is_active_30,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WHEN ((subscription_end BETWEEN first_day and last_day) AND (segment = 30))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THEN 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END AS is_canceled_30,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WHEN ((subscription_end BETWEEN first_day and last_day) AND (segment = 87))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THEN 1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  ELSE 0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 END AS is_canceled_87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FROM cross_join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177975" y="1084500"/>
            <a:ext cx="5706600" cy="1914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Our third temporary table,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simplifies our previous table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show only whether a user was active at the start of a month, and whether they canceled within that month. These are also separated by whether the user is part of segment 87 or 30.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 means “True,” 0 means “False.”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0" y="3168022"/>
            <a:ext cx="4476124" cy="156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status aggregate</a:t>
            </a:r>
            <a:endParaRPr b="1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6040375" y="1125125"/>
            <a:ext cx="30096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status_aggregate AS 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SELECT month,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SUM(is_active_87) AS 'sum_active_87',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SUM(is_active_30) AS 'sum_active_30',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SUM(is_canceled_87) AS 'sum_canceled_87',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SUM(is_canceled_30) AS 'sum_canceled_30'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GROUP BY month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142400" y="1125125"/>
            <a:ext cx="5706600" cy="837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fourth and final temporary table,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 aggregate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simply sums the active and cancelled columns from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grouped by month.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01" y="2110019"/>
            <a:ext cx="4683800" cy="1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/>
        </p:nvSpPr>
        <p:spPr>
          <a:xfrm>
            <a:off x="311700" y="1402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" sz="2400" u="none" cap="none" strike="noStrik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 Results</a:t>
            </a:r>
            <a:endParaRPr b="1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6"/>
          <p:cNvSpPr txBox="1"/>
          <p:nvPr/>
        </p:nvSpPr>
        <p:spPr>
          <a:xfrm>
            <a:off x="6040375" y="1125125"/>
            <a:ext cx="30096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(1.0 * sum_canceled_87 / sum_active_87) AS 'churn_87',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(1.0 * sum_canceled_30 / sum_active_30) AS 'churn_30'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 status_aggregate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GROUP BY month;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56"/>
          <p:cNvSpPr txBox="1"/>
          <p:nvPr/>
        </p:nvSpPr>
        <p:spPr>
          <a:xfrm>
            <a:off x="177975" y="1084500"/>
            <a:ext cx="5706600" cy="1353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our final temporary table completed, we can select for the calculation of our churn rates by dividing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sum_active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by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sum_canceled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each segment group.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the results below: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13" y="2647950"/>
            <a:ext cx="5270725" cy="11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